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6858000" cy="91440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1pPr>
    <a:lvl2pPr marL="228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2pPr>
    <a:lvl3pPr marL="457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3pPr>
    <a:lvl4pPr marL="6858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4pPr>
    <a:lvl5pPr marL="9144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5pPr>
    <a:lvl6pPr marL="11430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6pPr>
    <a:lvl7pPr marL="1371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7pPr>
    <a:lvl8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8pPr>
    <a:lvl9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9500" autoAdjust="0"/>
  </p:normalViewPr>
  <p:slideViewPr>
    <p:cSldViewPr snapToGrid="0" snapToObjects="1">
      <p:cViewPr>
        <p:scale>
          <a:sx n="50" d="100"/>
          <a:sy n="50" d="100"/>
        </p:scale>
        <p:origin x="-1522" y="-91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0" y="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‹#›</a:t>
            </a:fld>
            <a:endParaRPr lang="zh-CN" altLang="en-US" sz="1200"/>
          </a:p>
        </p:txBody>
      </p:sp>
      <p:sp>
        <p:nvSpPr>
          <p:cNvPr id="2" name="Text box"/>
          <p:cNvSpPr>
            <a:spLocks noGrp="1"/>
          </p:cNvSpPr>
          <p:nvPr>
            <p:ph type="hdr"/>
          </p:nvPr>
        </p:nvSpPr>
        <p:spPr>
          <a:xfrm>
            <a:off x="0" y="0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l"/>
            <a:endParaRPr lang="zh-CN" altLang="en-US" sz="1200"/>
          </a:p>
        </p:txBody>
      </p:sp>
      <p:sp>
        <p:nvSpPr>
          <p:cNvPr id="3" name="Text box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datetime1">
              <a:rPr lang="en-US" altLang="zh-CN" sz="1200"/>
              <a:t>9/25/2025</a:t>
            </a:fld>
            <a:endParaRPr lang="zh-CN" altLang="en-US" sz="1200"/>
          </a:p>
        </p:txBody>
      </p:sp>
      <p:sp>
        <p:nvSpPr>
          <p:cNvPr id="4" name="Object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5" name="Text box"/>
          <p:cNvSpPr>
            <a:spLocks noGrp="1"/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ftr" idx="4"/>
          </p:nvPr>
        </p:nvSpPr>
        <p:spPr>
          <a:xfrm>
            <a:off x="0" y="8685213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l"/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807068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1pPr>
    <a:lvl2pPr marL="457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2pPr>
    <a:lvl3pPr marL="914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3pPr>
    <a:lvl4pPr marL="13716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4pPr>
    <a:lvl5pPr marL="18288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5pPr>
    <a:lvl6pPr marL="22860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6pPr>
    <a:lvl7pPr marL="2743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7pPr>
    <a:lvl8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8pPr>
    <a:lvl9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</a:t>
            </a:fld>
            <a:endParaRPr lang="zh-CN" altLang="en-US" sz="1200"/>
          </a:p>
        </p:txBody>
      </p:sp>
      <p:sp>
        <p:nvSpPr>
          <p:cNvPr id="14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5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093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10</a:t>
            </a:fld>
            <a:endParaRPr lang="zh-CN" altLang="en-US" sz="1200"/>
          </a:p>
        </p:txBody>
      </p:sp>
      <p:sp>
        <p:nvSpPr>
          <p:cNvPr id="188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89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0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189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2</a:t>
            </a:fld>
            <a:endParaRPr lang="zh-CN" altLang="en-US" sz="1200"/>
          </a:p>
        </p:txBody>
      </p:sp>
      <p:sp>
        <p:nvSpPr>
          <p:cNvPr id="30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31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523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3</a:t>
            </a:fld>
            <a:endParaRPr lang="zh-CN" altLang="en-US" sz="1200"/>
          </a:p>
        </p:txBody>
      </p:sp>
      <p:sp>
        <p:nvSpPr>
          <p:cNvPr id="47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48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858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4</a:t>
            </a:fld>
            <a:endParaRPr lang="zh-CN" altLang="en-US" sz="1200"/>
          </a:p>
        </p:txBody>
      </p:sp>
      <p:sp>
        <p:nvSpPr>
          <p:cNvPr id="75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76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617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5</a:t>
            </a:fld>
            <a:endParaRPr lang="zh-CN" altLang="en-US" sz="1200"/>
          </a:p>
        </p:txBody>
      </p:sp>
      <p:sp>
        <p:nvSpPr>
          <p:cNvPr id="95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96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72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6</a:t>
            </a:fld>
            <a:endParaRPr lang="zh-CN" altLang="en-US" sz="1200"/>
          </a:p>
        </p:txBody>
      </p:sp>
      <p:sp>
        <p:nvSpPr>
          <p:cNvPr id="117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18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9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7</a:t>
            </a:fld>
            <a:endParaRPr lang="zh-CN" altLang="en-US" sz="1200"/>
          </a:p>
        </p:txBody>
      </p:sp>
      <p:sp>
        <p:nvSpPr>
          <p:cNvPr id="134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35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981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8</a:t>
            </a:fld>
            <a:endParaRPr lang="zh-CN" altLang="en-US" sz="1200"/>
          </a:p>
        </p:txBody>
      </p:sp>
      <p:sp>
        <p:nvSpPr>
          <p:cNvPr id="151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52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27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9</a:t>
            </a:fld>
            <a:endParaRPr lang="zh-CN" altLang="en-US" sz="1200"/>
          </a:p>
        </p:txBody>
      </p:sp>
      <p:sp>
        <p:nvSpPr>
          <p:cNvPr id="170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71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9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55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48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855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9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10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593920337"/>
      </p:ext>
    </p:extLst>
  </p:cSld>
  <p:clrMapOvr>
    <a:masterClrMapping/>
  </p:clrMapOvr>
  <p:hf sldNu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8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19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60012727"/>
      </p:ext>
    </p:extLst>
  </p:cSld>
  <p:clrMapOvr>
    <a:masterClrMapping/>
  </p:clrMapOvr>
  <p:hf sldNum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34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35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233182404"/>
      </p:ext>
    </p:extLst>
  </p:cSld>
  <p:clrMapOvr>
    <a:masterClrMapping/>
  </p:clrMapOvr>
  <p:hf sldNum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51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52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708384944"/>
      </p:ext>
    </p:extLst>
  </p:cSld>
  <p:clrMapOvr>
    <a:masterClrMapping/>
  </p:clrMapOvr>
  <p:hf sldNum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79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80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608845865"/>
      </p:ext>
    </p:extLst>
  </p:cSld>
  <p:clrMapOvr>
    <a:masterClrMapping/>
  </p:clrMapOvr>
  <p:hf sldNum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99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100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670127156"/>
      </p:ext>
    </p:extLst>
  </p:cSld>
  <p:clrMapOvr>
    <a:masterClrMapping/>
  </p:clrMapOvr>
  <p:hf sldNum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1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122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037015149"/>
      </p:ext>
    </p:extLst>
  </p:cSld>
  <p:clrMapOvr>
    <a:masterClrMapping/>
  </p:clrMapOvr>
  <p:hf sldNum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38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139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058743251"/>
      </p:ext>
    </p:extLst>
  </p:cSld>
  <p:clrMapOvr>
    <a:masterClrMapping/>
  </p:clrMapOvr>
  <p:hf sldNu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8385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55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156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499142014"/>
      </p:ext>
    </p:extLst>
  </p:cSld>
  <p:clrMapOvr>
    <a:masterClrMapping/>
  </p:clrMapOvr>
  <p:hf sldNum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74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175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339763086"/>
      </p:ext>
    </p:extLst>
  </p:cSld>
  <p:clrMapOvr>
    <a:masterClrMapping/>
  </p:clrMapOvr>
  <p:hf sldNu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60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201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box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Text box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Text box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690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758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08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25842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656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378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lvl1pPr algn="ctr" defTabSz="914400" eaLnBrk="1" fontAlgn="auto" latinLnBrk="0" hangingPunct="1">
        <a:spcBef>
          <a:spcPts val="0"/>
        </a:spcBef>
        <a:buNone/>
        <a:defRPr sz="4400" kern="1200">
          <a:solidFill>
            <a:schemeClr val="tx1"/>
          </a:solidFill>
          <a:latin typeface="Calibri Light" charset="0"/>
          <a:ea typeface="等线 Light" charset="0"/>
          <a:cs typeface="Calibri Light" charset="0"/>
        </a:defRPr>
      </a:lvl1pPr>
    </p:titleStyle>
    <p:bodyStyle>
      <a:lvl1pPr marL="342900" indent="-3429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1pPr>
      <a:lvl2pPr marL="742950" indent="-28575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2pPr>
      <a:lvl3pPr marL="1143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3pPr>
      <a:lvl4pPr marL="1600200" indent="-22860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4pPr>
      <a:lvl5pPr marL="2057400" indent="-228600" algn="l" defTabSz="914400" eaLnBrk="1" fontAlgn="auto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5pPr>
      <a:lvl6pPr marL="25146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6pPr>
      <a:lvl7pPr marL="29718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7pPr>
      <a:lvl8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8pPr>
      <a:lvl9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" name="Rectangle"/>
          <p:cNvSpPr>
            <a:spLocks/>
          </p:cNvSpPr>
          <p:nvPr/>
        </p:nvSpPr>
        <p:spPr>
          <a:xfrm>
            <a:off x="793790" y="1569839"/>
            <a:ext cx="7556420" cy="283511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 dirty="0" err="1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SmartEdge</a:t>
            </a:r>
            <a:r>
              <a:rPr lang="en-US" altLang="zh-CN" sz="4450" b="0" i="0" u="none" strike="noStrike" kern="0" cap="none" spc="0" baseline="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 Access: AI-Based Offline Face Recognition Door Lock System Using ESP32-CAM</a:t>
            </a:r>
            <a:endParaRPr lang="zh-CN" altLang="en-US" sz="4450" b="0" i="0" u="none" strike="noStrike" kern="0" cap="none" spc="0" baseline="0" dirty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" name="Rectangle"/>
          <p:cNvSpPr>
            <a:spLocks/>
          </p:cNvSpPr>
          <p:nvPr/>
        </p:nvSpPr>
        <p:spPr>
          <a:xfrm>
            <a:off x="1041436" y="4634637"/>
            <a:ext cx="755642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750" b="0" i="0" u="none" strike="noStrike" kern="0" cap="none" spc="0" baseline="0" dirty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91" name="Text box" descr="*#TXT_SIGN#*"/>
          <p:cNvSpPr txBox="1">
            <a:spLocks/>
          </p:cNvSpPr>
          <p:nvPr/>
        </p:nvSpPr>
        <p:spPr>
          <a:xfrm rot="3046">
            <a:off x="759246" y="5679184"/>
            <a:ext cx="5436217" cy="89255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76200" tIns="76200" rIns="76200" bIns="7620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Name : Potala Raj Kumar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 Reg. no.323129512044</a:t>
            </a:r>
            <a:endParaRPr lang="zh-CN" altLang="en-US" sz="24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695519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>
            <a:spLocks/>
          </p:cNvSpPr>
          <p:nvPr/>
        </p:nvSpPr>
        <p:spPr>
          <a:xfrm>
            <a:off x="438506" y="344567"/>
            <a:ext cx="4165997" cy="31325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Future Enhancements &amp; Conclusion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77" name="Rectangle"/>
          <p:cNvSpPr>
            <a:spLocks/>
          </p:cNvSpPr>
          <p:nvPr/>
        </p:nvSpPr>
        <p:spPr>
          <a:xfrm>
            <a:off x="438506" y="924043"/>
            <a:ext cx="1997393" cy="2349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Planned Improvements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78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8506" y="1299924"/>
            <a:ext cx="313253" cy="31325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79" name="Rectangle"/>
          <p:cNvSpPr>
            <a:spLocks/>
          </p:cNvSpPr>
          <p:nvPr/>
        </p:nvSpPr>
        <p:spPr>
          <a:xfrm>
            <a:off x="438506" y="1769745"/>
            <a:ext cx="1566267" cy="19585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Enhanced Imaging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0" name="Rectangle"/>
          <p:cNvSpPr>
            <a:spLocks/>
          </p:cNvSpPr>
          <p:nvPr/>
        </p:nvSpPr>
        <p:spPr>
          <a:xfrm>
            <a:off x="438506" y="2090857"/>
            <a:ext cx="6020752" cy="20038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IR illumination for superior low-light performance and liveness detection to prevent spoofing attacks</a:t>
            </a:r>
            <a:endParaRPr lang="zh-CN" altLang="en-US" sz="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81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506" y="2541746"/>
            <a:ext cx="313253" cy="31325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82" name="Rectangle"/>
          <p:cNvSpPr>
            <a:spLocks/>
          </p:cNvSpPr>
          <p:nvPr/>
        </p:nvSpPr>
        <p:spPr>
          <a:xfrm>
            <a:off x="438506" y="3011566"/>
            <a:ext cx="1566267" cy="19585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Smart Integration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3" name="Rectangle"/>
          <p:cNvSpPr>
            <a:spLocks/>
          </p:cNvSpPr>
          <p:nvPr/>
        </p:nvSpPr>
        <p:spPr>
          <a:xfrm>
            <a:off x="438506" y="3332678"/>
            <a:ext cx="6020752" cy="20038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Mobile app for enrollment management and building system integration with expanded SD card storage</a:t>
            </a:r>
            <a:endParaRPr lang="zh-CN" altLang="en-US" sz="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4" name="Rectangle"/>
          <p:cNvSpPr>
            <a:spLocks/>
          </p:cNvSpPr>
          <p:nvPr/>
        </p:nvSpPr>
        <p:spPr>
          <a:xfrm>
            <a:off x="6772632" y="924043"/>
            <a:ext cx="1879521" cy="2349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Project Success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5" name="Rectangle"/>
          <p:cNvSpPr>
            <a:spLocks/>
          </p:cNvSpPr>
          <p:nvPr/>
        </p:nvSpPr>
        <p:spPr>
          <a:xfrm>
            <a:off x="6772632" y="1284208"/>
            <a:ext cx="7426761" cy="40076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Successfully demonstrated the power of edge AI in real-world security applications through cost-effective, privacy-preserving access control.</a:t>
            </a:r>
            <a:endParaRPr lang="zh-CN" altLang="en-US" sz="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6" name="Rectangle"/>
          <p:cNvSpPr>
            <a:spLocks/>
          </p:cNvSpPr>
          <p:nvPr/>
        </p:nvSpPr>
        <p:spPr>
          <a:xfrm>
            <a:off x="6772632" y="1797725"/>
            <a:ext cx="7426761" cy="4007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The system achieves fast, accurate results whilst providing a compelling alternative to cloud-based solutions, proving that sophisticated AI can operate efficiently on embedded platforms.</a:t>
            </a:r>
            <a:endParaRPr lang="zh-CN" altLang="en-US" sz="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87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2632" y="2339459"/>
            <a:ext cx="7426761" cy="74267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455313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"/>
          <p:cNvSpPr>
            <a:spLocks/>
          </p:cNvSpPr>
          <p:nvPr/>
        </p:nvSpPr>
        <p:spPr>
          <a:xfrm>
            <a:off x="793790" y="2036087"/>
            <a:ext cx="4536518" cy="56697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Project Overview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" name="Rounded rectangle"/>
          <p:cNvSpPr>
            <a:spLocks/>
          </p:cNvSpPr>
          <p:nvPr/>
        </p:nvSpPr>
        <p:spPr>
          <a:xfrm>
            <a:off x="793790" y="3056692"/>
            <a:ext cx="4196358" cy="3136701"/>
          </a:xfrm>
          <a:prstGeom prst="roundRect">
            <a:avLst>
              <a:gd name="adj" fmla="val 3037"/>
            </a:avLst>
          </a:prstGeom>
          <a:solidFill>
            <a:srgbClr val="E1C2C2">
              <a:alpha val="50000"/>
            </a:srgbClr>
          </a:solidFill>
          <a:ln w="7620" cap="flat" cmpd="sng">
            <a:solidFill>
              <a:srgbClr val="C7A8A8"/>
            </a:solidFill>
            <a:prstDash val="solid"/>
            <a:round/>
          </a:ln>
          <a:effectLst>
            <a:outerShdw dist="20320" dir="2700000" algn="bl" rotWithShape="0">
              <a:srgbClr val="C7A8A8">
                <a:alpha val="99607"/>
              </a:srgbClr>
            </a:outerShdw>
          </a:effectLst>
        </p:spPr>
      </p:sp>
      <p:sp>
        <p:nvSpPr>
          <p:cNvPr id="22" name="Rectangle"/>
          <p:cNvSpPr>
            <a:spLocks/>
          </p:cNvSpPr>
          <p:nvPr/>
        </p:nvSpPr>
        <p:spPr>
          <a:xfrm>
            <a:off x="1028224" y="3291126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The Challenge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3" name="Rectangle"/>
          <p:cNvSpPr>
            <a:spLocks/>
          </p:cNvSpPr>
          <p:nvPr/>
        </p:nvSpPr>
        <p:spPr>
          <a:xfrm>
            <a:off x="1028224" y="3781544"/>
            <a:ext cx="3727490" cy="217741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000000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Traditional access methods like keys, RFID cards, and PIN pads are vulnerable to theft, loss, duplication, and pose hygiene concerns in high-traffic environments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4" name="Rounded rectangle"/>
          <p:cNvSpPr>
            <a:spLocks/>
          </p:cNvSpPr>
          <p:nvPr/>
        </p:nvSpPr>
        <p:spPr>
          <a:xfrm>
            <a:off x="5216962" y="3056692"/>
            <a:ext cx="4196358" cy="3136701"/>
          </a:xfrm>
          <a:prstGeom prst="roundRect">
            <a:avLst>
              <a:gd name="adj" fmla="val 3037"/>
            </a:avLst>
          </a:prstGeom>
          <a:solidFill>
            <a:srgbClr val="CCC4EC">
              <a:alpha val="50000"/>
            </a:srgbClr>
          </a:solidFill>
          <a:ln w="7620" cap="flat" cmpd="sng">
            <a:solidFill>
              <a:srgbClr val="B2AAD2"/>
            </a:solidFill>
            <a:prstDash val="solid"/>
            <a:round/>
          </a:ln>
          <a:effectLst>
            <a:outerShdw dist="20320" dir="2700000" algn="bl" rotWithShape="0">
              <a:srgbClr val="B2AAD2">
                <a:alpha val="99607"/>
              </a:srgbClr>
            </a:outerShdw>
          </a:effectLst>
        </p:spPr>
      </p:sp>
      <p:sp>
        <p:nvSpPr>
          <p:cNvPr id="25" name="Rectangle"/>
          <p:cNvSpPr>
            <a:spLocks/>
          </p:cNvSpPr>
          <p:nvPr/>
        </p:nvSpPr>
        <p:spPr>
          <a:xfrm>
            <a:off x="5451396" y="3291126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The Solution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6" name="Rectangle"/>
          <p:cNvSpPr>
            <a:spLocks/>
          </p:cNvSpPr>
          <p:nvPr/>
        </p:nvSpPr>
        <p:spPr>
          <a:xfrm>
            <a:off x="5451396" y="3781544"/>
            <a:ext cx="3727490" cy="181451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000000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AI-powered offline face recognition system using ESP32-CAM and ESP-WHO library that unlocks doors securely upon successful facial identification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7" name="Rounded rectangle"/>
          <p:cNvSpPr>
            <a:spLocks/>
          </p:cNvSpPr>
          <p:nvPr/>
        </p:nvSpPr>
        <p:spPr>
          <a:xfrm>
            <a:off x="9640133" y="3056692"/>
            <a:ext cx="4196358" cy="3136701"/>
          </a:xfrm>
          <a:prstGeom prst="roundRect">
            <a:avLst>
              <a:gd name="adj" fmla="val 3037"/>
            </a:avLst>
          </a:prstGeom>
          <a:solidFill>
            <a:srgbClr val="B4DAE4">
              <a:alpha val="50000"/>
            </a:srgbClr>
          </a:solidFill>
          <a:ln w="7620" cap="flat" cmpd="sng">
            <a:solidFill>
              <a:srgbClr val="9AC0CA"/>
            </a:solidFill>
            <a:prstDash val="solid"/>
            <a:round/>
          </a:ln>
          <a:effectLst>
            <a:outerShdw dist="20320" dir="2700000" algn="bl" rotWithShape="0">
              <a:srgbClr val="9AC0CA">
                <a:alpha val="99607"/>
              </a:srgbClr>
            </a:outerShdw>
          </a:effectLst>
        </p:spPr>
      </p:sp>
      <p:sp>
        <p:nvSpPr>
          <p:cNvPr id="28" name="Rectangle"/>
          <p:cNvSpPr>
            <a:spLocks/>
          </p:cNvSpPr>
          <p:nvPr/>
        </p:nvSpPr>
        <p:spPr>
          <a:xfrm>
            <a:off x="9874568" y="3291126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Key Benefits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9" name="Rectangle"/>
          <p:cNvSpPr>
            <a:spLocks/>
          </p:cNvSpPr>
          <p:nvPr/>
        </p:nvSpPr>
        <p:spPr>
          <a:xfrm>
            <a:off x="9874568" y="3781544"/>
            <a:ext cx="3727490" cy="181451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000000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Complete offline operation ensures enhanced privacy protection, ultra-low latency response, and superior power efficiency compared to cloud-based alternatives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835078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"/>
          <p:cNvSpPr>
            <a:spLocks/>
          </p:cNvSpPr>
          <p:nvPr/>
        </p:nvSpPr>
        <p:spPr>
          <a:xfrm>
            <a:off x="783669" y="616505"/>
            <a:ext cx="8577977" cy="55971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0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Why Face Recognition for Access Control?</a:t>
            </a:r>
            <a:endParaRPr lang="zh-CN" altLang="en-US" sz="3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7" name="Rounded rectangle"/>
          <p:cNvSpPr>
            <a:spLocks/>
          </p:cNvSpPr>
          <p:nvPr/>
        </p:nvSpPr>
        <p:spPr>
          <a:xfrm>
            <a:off x="783669" y="1679852"/>
            <a:ext cx="503753" cy="503753"/>
          </a:xfrm>
          <a:prstGeom prst="roundRect">
            <a:avLst>
              <a:gd name="adj" fmla="val 18671"/>
            </a:avLst>
          </a:prstGeom>
          <a:solidFill>
            <a:srgbClr val="E1C2C2">
              <a:alpha val="50000"/>
            </a:srgbClr>
          </a:solidFill>
          <a:ln w="7620" cap="flat" cmpd="sng">
            <a:solidFill>
              <a:srgbClr val="C7A8A8"/>
            </a:solidFill>
            <a:prstDash val="solid"/>
            <a:round/>
          </a:ln>
          <a:effectLst>
            <a:outerShdw dist="20320" dir="2700000" algn="bl" rotWithShape="0">
              <a:srgbClr val="C7A8A8">
                <a:alpha val="99607"/>
              </a:srgbClr>
            </a:outerShdw>
          </a:effectLst>
        </p:spPr>
      </p:sp>
      <p:sp>
        <p:nvSpPr>
          <p:cNvPr id="38" name="Rectangle"/>
          <p:cNvSpPr>
            <a:spLocks/>
          </p:cNvSpPr>
          <p:nvPr/>
        </p:nvSpPr>
        <p:spPr>
          <a:xfrm>
            <a:off x="1511260" y="1756767"/>
            <a:ext cx="2942153" cy="69961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Traditional Method Vulnerabilities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9" name="Rectangle"/>
          <p:cNvSpPr>
            <a:spLocks/>
          </p:cNvSpPr>
          <p:nvPr/>
        </p:nvSpPr>
        <p:spPr>
          <a:xfrm>
            <a:off x="1511260" y="2680216"/>
            <a:ext cx="2942153" cy="250781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Keys can be duplicated or stolen, RFID cards are susceptible to cloning and interception, while PIN pads suffer from shoulder surfing and brute-force attacks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0" name="Rounded rectangle"/>
          <p:cNvSpPr>
            <a:spLocks/>
          </p:cNvSpPr>
          <p:nvPr/>
        </p:nvSpPr>
        <p:spPr>
          <a:xfrm>
            <a:off x="4733211" y="1679852"/>
            <a:ext cx="503753" cy="503753"/>
          </a:xfrm>
          <a:prstGeom prst="roundRect">
            <a:avLst>
              <a:gd name="adj" fmla="val 18671"/>
            </a:avLst>
          </a:prstGeom>
          <a:solidFill>
            <a:srgbClr val="CCC4EC">
              <a:alpha val="50000"/>
            </a:srgbClr>
          </a:solidFill>
          <a:ln w="7620" cap="flat" cmpd="sng">
            <a:solidFill>
              <a:srgbClr val="B2AAD2"/>
            </a:solidFill>
            <a:prstDash val="solid"/>
            <a:round/>
          </a:ln>
          <a:effectLst>
            <a:outerShdw dist="20320" dir="2700000" algn="bl" rotWithShape="0">
              <a:srgbClr val="B2AAD2">
                <a:alpha val="99607"/>
              </a:srgbClr>
            </a:outerShdw>
          </a:effectLst>
        </p:spPr>
      </p:sp>
      <p:sp>
        <p:nvSpPr>
          <p:cNvPr id="41" name="Rectangle"/>
          <p:cNvSpPr>
            <a:spLocks/>
          </p:cNvSpPr>
          <p:nvPr/>
        </p:nvSpPr>
        <p:spPr>
          <a:xfrm>
            <a:off x="5460802" y="1756767"/>
            <a:ext cx="2942153" cy="69961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Hygiene &amp; Convenience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2" name="Rectangle"/>
          <p:cNvSpPr>
            <a:spLocks/>
          </p:cNvSpPr>
          <p:nvPr/>
        </p:nvSpPr>
        <p:spPr>
          <a:xfrm>
            <a:off x="5460802" y="2680216"/>
            <a:ext cx="2942153" cy="214955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Touchless operation eliminates hygiene concerns in public spaces whilst providing seamless user experience without physical tokens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3" name="Rounded rectangle"/>
          <p:cNvSpPr>
            <a:spLocks/>
          </p:cNvSpPr>
          <p:nvPr/>
        </p:nvSpPr>
        <p:spPr>
          <a:xfrm>
            <a:off x="783669" y="5635823"/>
            <a:ext cx="503753" cy="503752"/>
          </a:xfrm>
          <a:prstGeom prst="roundRect">
            <a:avLst>
              <a:gd name="adj" fmla="val 18671"/>
            </a:avLst>
          </a:prstGeom>
          <a:solidFill>
            <a:srgbClr val="B4DAE4">
              <a:alpha val="50000"/>
            </a:srgbClr>
          </a:solidFill>
          <a:ln w="7620" cap="flat" cmpd="sng">
            <a:solidFill>
              <a:srgbClr val="9AC0CA"/>
            </a:solidFill>
            <a:prstDash val="solid"/>
            <a:round/>
          </a:ln>
          <a:effectLst>
            <a:outerShdw dist="20320" dir="2700000" algn="bl" rotWithShape="0">
              <a:srgbClr val="9AC0CA">
                <a:alpha val="99607"/>
              </a:srgbClr>
            </a:outerShdw>
          </a:effectLst>
        </p:spPr>
      </p:sp>
      <p:sp>
        <p:nvSpPr>
          <p:cNvPr id="44" name="Rectangle"/>
          <p:cNvSpPr>
            <a:spLocks/>
          </p:cNvSpPr>
          <p:nvPr/>
        </p:nvSpPr>
        <p:spPr>
          <a:xfrm>
            <a:off x="1511260" y="5712738"/>
            <a:ext cx="2799040" cy="349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Privacy-First Design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5" name="Rectangle"/>
          <p:cNvSpPr>
            <a:spLocks/>
          </p:cNvSpPr>
          <p:nvPr/>
        </p:nvSpPr>
        <p:spPr>
          <a:xfrm>
            <a:off x="1511260" y="6286381"/>
            <a:ext cx="6891695" cy="107477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Fully offline processing addresses privacy concerns of cloud-based systems while maintaining fast response times and reliability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46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6834" y="1679852"/>
            <a:ext cx="4897398" cy="489739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6058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>
            <a:spLocks/>
          </p:cNvSpPr>
          <p:nvPr/>
        </p:nvSpPr>
        <p:spPr>
          <a:xfrm>
            <a:off x="793790" y="804863"/>
            <a:ext cx="9547741" cy="56697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Literature Survey: Evolution of Access Control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4" name="Rounded rectangle"/>
          <p:cNvSpPr>
            <a:spLocks/>
          </p:cNvSpPr>
          <p:nvPr/>
        </p:nvSpPr>
        <p:spPr>
          <a:xfrm>
            <a:off x="7299960" y="1825466"/>
            <a:ext cx="30480" cy="5599271"/>
          </a:xfrm>
          <a:prstGeom prst="roundRect">
            <a:avLst>
              <a:gd name="adj" fmla="val 312560"/>
            </a:avLst>
          </a:prstGeom>
          <a:solidFill>
            <a:srgbClr val="000000">
              <a:alpha val="8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55" name="Rounded rectangle"/>
          <p:cNvSpPr>
            <a:spLocks/>
          </p:cNvSpPr>
          <p:nvPr/>
        </p:nvSpPr>
        <p:spPr>
          <a:xfrm>
            <a:off x="6410087" y="2065377"/>
            <a:ext cx="680441" cy="30479"/>
          </a:xfrm>
          <a:prstGeom prst="roundRect">
            <a:avLst>
              <a:gd name="adj" fmla="val 312560"/>
            </a:avLst>
          </a:prstGeom>
          <a:solidFill>
            <a:srgbClr val="C7A8A8"/>
          </a:solidFill>
          <a:ln w="12700" cap="flat" cmpd="sng">
            <a:noFill/>
            <a:prstDash val="solid"/>
            <a:miter/>
          </a:ln>
        </p:spPr>
      </p:sp>
      <p:sp>
        <p:nvSpPr>
          <p:cNvPr id="56" name="Rounded rectangle"/>
          <p:cNvSpPr>
            <a:spLocks/>
          </p:cNvSpPr>
          <p:nvPr/>
        </p:nvSpPr>
        <p:spPr>
          <a:xfrm>
            <a:off x="7060049" y="1825466"/>
            <a:ext cx="510301" cy="510302"/>
          </a:xfrm>
          <a:prstGeom prst="roundRect">
            <a:avLst>
              <a:gd name="adj" fmla="val 18671"/>
            </a:avLst>
          </a:prstGeom>
          <a:solidFill>
            <a:srgbClr val="E1C2C2">
              <a:alpha val="50000"/>
            </a:srgbClr>
          </a:solidFill>
          <a:ln w="7620" cap="flat" cmpd="sng">
            <a:solidFill>
              <a:srgbClr val="C7A8A8"/>
            </a:solidFill>
            <a:prstDash val="solid"/>
            <a:round/>
          </a:ln>
          <a:effectLst>
            <a:outerShdw dist="20320" dir="2700000" algn="bl" rotWithShape="0">
              <a:srgbClr val="C7A8A8">
                <a:alpha val="99607"/>
              </a:srgbClr>
            </a:outerShdw>
          </a:effectLst>
        </p:spPr>
      </p:sp>
      <p:sp>
        <p:nvSpPr>
          <p:cNvPr id="57" name="Rectangle"/>
          <p:cNvSpPr>
            <a:spLocks/>
          </p:cNvSpPr>
          <p:nvPr/>
        </p:nvSpPr>
        <p:spPr>
          <a:xfrm>
            <a:off x="7145118" y="1867972"/>
            <a:ext cx="340161" cy="42529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1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8" name="Rectangle"/>
          <p:cNvSpPr>
            <a:spLocks/>
          </p:cNvSpPr>
          <p:nvPr/>
        </p:nvSpPr>
        <p:spPr>
          <a:xfrm>
            <a:off x="3345894" y="1903333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Mechanical Systems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9" name="Rectangle"/>
          <p:cNvSpPr>
            <a:spLocks/>
          </p:cNvSpPr>
          <p:nvPr/>
        </p:nvSpPr>
        <p:spPr>
          <a:xfrm>
            <a:off x="793790" y="2393752"/>
            <a:ext cx="5387340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Traditional keys vulnerable to lock picking and unauthorised duplication, providing minimal security for modern applications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0" name="Rounded rectangle"/>
          <p:cNvSpPr>
            <a:spLocks/>
          </p:cNvSpPr>
          <p:nvPr/>
        </p:nvSpPr>
        <p:spPr>
          <a:xfrm>
            <a:off x="7539870" y="3426262"/>
            <a:ext cx="680441" cy="30479"/>
          </a:xfrm>
          <a:prstGeom prst="roundRect">
            <a:avLst>
              <a:gd name="adj" fmla="val 312560"/>
            </a:avLst>
          </a:prstGeom>
          <a:solidFill>
            <a:srgbClr val="B2AAD2"/>
          </a:solidFill>
          <a:ln w="12700" cap="flat" cmpd="sng">
            <a:noFill/>
            <a:prstDash val="solid"/>
            <a:miter/>
          </a:ln>
        </p:spPr>
      </p:sp>
      <p:sp>
        <p:nvSpPr>
          <p:cNvPr id="61" name="Rounded rectangle"/>
          <p:cNvSpPr>
            <a:spLocks/>
          </p:cNvSpPr>
          <p:nvPr/>
        </p:nvSpPr>
        <p:spPr>
          <a:xfrm>
            <a:off x="7060049" y="3186350"/>
            <a:ext cx="510301" cy="510302"/>
          </a:xfrm>
          <a:prstGeom prst="roundRect">
            <a:avLst>
              <a:gd name="adj" fmla="val 18671"/>
            </a:avLst>
          </a:prstGeom>
          <a:solidFill>
            <a:srgbClr val="CCC4EC">
              <a:alpha val="50000"/>
            </a:srgbClr>
          </a:solidFill>
          <a:ln w="7620" cap="flat" cmpd="sng">
            <a:solidFill>
              <a:srgbClr val="B2AAD2"/>
            </a:solidFill>
            <a:prstDash val="solid"/>
            <a:round/>
          </a:ln>
          <a:effectLst>
            <a:outerShdw dist="20320" dir="2700000" algn="bl" rotWithShape="0">
              <a:srgbClr val="B2AAD2">
                <a:alpha val="99607"/>
              </a:srgbClr>
            </a:outerShdw>
          </a:effectLst>
        </p:spPr>
      </p:sp>
      <p:sp>
        <p:nvSpPr>
          <p:cNvPr id="62" name="Rectangle"/>
          <p:cNvSpPr>
            <a:spLocks/>
          </p:cNvSpPr>
          <p:nvPr/>
        </p:nvSpPr>
        <p:spPr>
          <a:xfrm>
            <a:off x="7145118" y="3228856"/>
            <a:ext cx="340161" cy="42529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2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3" name="Rectangle"/>
          <p:cNvSpPr>
            <a:spLocks/>
          </p:cNvSpPr>
          <p:nvPr/>
        </p:nvSpPr>
        <p:spPr>
          <a:xfrm>
            <a:off x="8449270" y="3264218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Electronic Access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4" name="Rectangle"/>
          <p:cNvSpPr>
            <a:spLocks/>
          </p:cNvSpPr>
          <p:nvPr/>
        </p:nvSpPr>
        <p:spPr>
          <a:xfrm>
            <a:off x="8449270" y="3754636"/>
            <a:ext cx="5387339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RFID and PIN systems improved convenience but introduced new vulnerabilities like cloning, interception, and brute-force attacks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5" name="Rounded rectangle"/>
          <p:cNvSpPr>
            <a:spLocks/>
          </p:cNvSpPr>
          <p:nvPr/>
        </p:nvSpPr>
        <p:spPr>
          <a:xfrm>
            <a:off x="6410087" y="4599265"/>
            <a:ext cx="680441" cy="30479"/>
          </a:xfrm>
          <a:prstGeom prst="roundRect">
            <a:avLst>
              <a:gd name="adj" fmla="val 312560"/>
            </a:avLst>
          </a:prstGeom>
          <a:solidFill>
            <a:srgbClr val="9AC0CA"/>
          </a:solidFill>
          <a:ln w="12700" cap="flat" cmpd="sng">
            <a:noFill/>
            <a:prstDash val="solid"/>
            <a:miter/>
          </a:ln>
        </p:spPr>
      </p:sp>
      <p:sp>
        <p:nvSpPr>
          <p:cNvPr id="66" name="Rounded rectangle"/>
          <p:cNvSpPr>
            <a:spLocks/>
          </p:cNvSpPr>
          <p:nvPr/>
        </p:nvSpPr>
        <p:spPr>
          <a:xfrm>
            <a:off x="7060049" y="4359354"/>
            <a:ext cx="510301" cy="510302"/>
          </a:xfrm>
          <a:prstGeom prst="roundRect">
            <a:avLst>
              <a:gd name="adj" fmla="val 18671"/>
            </a:avLst>
          </a:prstGeom>
          <a:solidFill>
            <a:srgbClr val="B4DAE4">
              <a:alpha val="50000"/>
            </a:srgbClr>
          </a:solidFill>
          <a:ln w="7620" cap="flat" cmpd="sng">
            <a:solidFill>
              <a:srgbClr val="9AC0CA"/>
            </a:solidFill>
            <a:prstDash val="solid"/>
            <a:round/>
          </a:ln>
          <a:effectLst>
            <a:outerShdw dist="20320" dir="2700000" algn="bl" rotWithShape="0">
              <a:srgbClr val="9AC0CA">
                <a:alpha val="99607"/>
              </a:srgbClr>
            </a:outerShdw>
          </a:effectLst>
        </p:spPr>
      </p:sp>
      <p:sp>
        <p:nvSpPr>
          <p:cNvPr id="67" name="Rectangle"/>
          <p:cNvSpPr>
            <a:spLocks/>
          </p:cNvSpPr>
          <p:nvPr/>
        </p:nvSpPr>
        <p:spPr>
          <a:xfrm>
            <a:off x="7145118" y="4401860"/>
            <a:ext cx="340161" cy="42529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3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8" name="Rectangle"/>
          <p:cNvSpPr>
            <a:spLocks/>
          </p:cNvSpPr>
          <p:nvPr/>
        </p:nvSpPr>
        <p:spPr>
          <a:xfrm>
            <a:off x="3345894" y="4437221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Biometric Revolution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9" name="Rectangle"/>
          <p:cNvSpPr>
            <a:spLocks/>
          </p:cNvSpPr>
          <p:nvPr/>
        </p:nvSpPr>
        <p:spPr>
          <a:xfrm>
            <a:off x="793790" y="4927640"/>
            <a:ext cx="5387340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Fingerprint, iris, and face recognition offered higher security but faced challenges with accuracy, environmental conditions, and privacy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70" name="Rounded rectangle"/>
          <p:cNvSpPr>
            <a:spLocks/>
          </p:cNvSpPr>
          <p:nvPr/>
        </p:nvSpPr>
        <p:spPr>
          <a:xfrm>
            <a:off x="7539870" y="5772269"/>
            <a:ext cx="680441" cy="30480"/>
          </a:xfrm>
          <a:prstGeom prst="roundRect">
            <a:avLst>
              <a:gd name="adj" fmla="val 312560"/>
            </a:avLst>
          </a:prstGeom>
          <a:solidFill>
            <a:srgbClr val="C7A8A8"/>
          </a:solidFill>
          <a:ln w="12700" cap="flat" cmpd="sng">
            <a:noFill/>
            <a:prstDash val="solid"/>
            <a:miter/>
          </a:ln>
        </p:spPr>
      </p:sp>
      <p:sp>
        <p:nvSpPr>
          <p:cNvPr id="71" name="Rounded rectangle"/>
          <p:cNvSpPr>
            <a:spLocks/>
          </p:cNvSpPr>
          <p:nvPr/>
        </p:nvSpPr>
        <p:spPr>
          <a:xfrm>
            <a:off x="7060049" y="5532358"/>
            <a:ext cx="510301" cy="510301"/>
          </a:xfrm>
          <a:prstGeom prst="roundRect">
            <a:avLst>
              <a:gd name="adj" fmla="val 18671"/>
            </a:avLst>
          </a:prstGeom>
          <a:solidFill>
            <a:srgbClr val="E1C2C2">
              <a:alpha val="50000"/>
            </a:srgbClr>
          </a:solidFill>
          <a:ln w="7620" cap="flat" cmpd="sng">
            <a:solidFill>
              <a:srgbClr val="C7A8A8"/>
            </a:solidFill>
            <a:prstDash val="solid"/>
            <a:round/>
          </a:ln>
          <a:effectLst>
            <a:outerShdw dist="20320" dir="2700000" algn="bl" rotWithShape="0">
              <a:srgbClr val="C7A8A8">
                <a:alpha val="99607"/>
              </a:srgbClr>
            </a:outerShdw>
          </a:effectLst>
        </p:spPr>
      </p:sp>
      <p:sp>
        <p:nvSpPr>
          <p:cNvPr id="72" name="Rectangle"/>
          <p:cNvSpPr>
            <a:spLocks/>
          </p:cNvSpPr>
          <p:nvPr/>
        </p:nvSpPr>
        <p:spPr>
          <a:xfrm>
            <a:off x="7145118" y="5574863"/>
            <a:ext cx="340161" cy="42529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4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73" name="Rectangle"/>
          <p:cNvSpPr>
            <a:spLocks/>
          </p:cNvSpPr>
          <p:nvPr/>
        </p:nvSpPr>
        <p:spPr>
          <a:xfrm>
            <a:off x="8449270" y="5610225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Edge AI Era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74" name="Rectangle"/>
          <p:cNvSpPr>
            <a:spLocks/>
          </p:cNvSpPr>
          <p:nvPr/>
        </p:nvSpPr>
        <p:spPr>
          <a:xfrm>
            <a:off x="8449270" y="6100643"/>
            <a:ext cx="5387339" cy="108870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CNN-powered face recognition with local processing delivers superior accuracy whilst ensuring privacy and low latency response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559498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035039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82" name="Rectangle"/>
          <p:cNvSpPr>
            <a:spLocks/>
          </p:cNvSpPr>
          <p:nvPr/>
        </p:nvSpPr>
        <p:spPr>
          <a:xfrm>
            <a:off x="6280189" y="953214"/>
            <a:ext cx="4536519" cy="56697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System Architecture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3" name="Rectangle"/>
          <p:cNvSpPr>
            <a:spLocks/>
          </p:cNvSpPr>
          <p:nvPr/>
        </p:nvSpPr>
        <p:spPr>
          <a:xfrm>
            <a:off x="6280189" y="1775341"/>
            <a:ext cx="226814" cy="283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0"/>
                <a:cs typeface="Playfair Display Light" pitchFamily="34" charset="0"/>
              </a:rPr>
              <a:t>01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4" name="Rectangle"/>
          <p:cNvSpPr>
            <a:spLocks/>
          </p:cNvSpPr>
          <p:nvPr/>
        </p:nvSpPr>
        <p:spPr>
          <a:xfrm>
            <a:off x="6280189" y="2130385"/>
            <a:ext cx="3664743" cy="30479"/>
          </a:xfrm>
          <a:prstGeom prst="rect">
            <a:avLst/>
          </a:prstGeom>
          <a:solidFill>
            <a:srgbClr val="E1C2C2"/>
          </a:solidFill>
          <a:ln w="12700" cap="flat" cmpd="sng">
            <a:noFill/>
            <a:prstDash val="solid"/>
            <a:miter/>
          </a:ln>
        </p:spPr>
      </p:sp>
      <p:sp>
        <p:nvSpPr>
          <p:cNvPr id="85" name="Rectangle"/>
          <p:cNvSpPr>
            <a:spLocks/>
          </p:cNvSpPr>
          <p:nvPr/>
        </p:nvSpPr>
        <p:spPr>
          <a:xfrm>
            <a:off x="6280189" y="2304693"/>
            <a:ext cx="3664743" cy="70866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Image Capture &amp; Processing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6" name="Rectangle"/>
          <p:cNvSpPr>
            <a:spLocks/>
          </p:cNvSpPr>
          <p:nvPr/>
        </p:nvSpPr>
        <p:spPr>
          <a:xfrm>
            <a:off x="6280189" y="3149441"/>
            <a:ext cx="3664743" cy="181451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ESP32-CAM captures facial images and performs real-time detection using integrated ESP-WHO library for accurate identification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7" name="Rectangle"/>
          <p:cNvSpPr>
            <a:spLocks/>
          </p:cNvSpPr>
          <p:nvPr/>
        </p:nvSpPr>
        <p:spPr>
          <a:xfrm>
            <a:off x="10171747" y="1775341"/>
            <a:ext cx="226814" cy="283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0"/>
                <a:cs typeface="Playfair Display Light" pitchFamily="34" charset="0"/>
              </a:rPr>
              <a:t>02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8" name="Rectangle"/>
          <p:cNvSpPr>
            <a:spLocks/>
          </p:cNvSpPr>
          <p:nvPr/>
        </p:nvSpPr>
        <p:spPr>
          <a:xfrm>
            <a:off x="10171747" y="2130385"/>
            <a:ext cx="3664862" cy="30479"/>
          </a:xfrm>
          <a:prstGeom prst="rect">
            <a:avLst/>
          </a:prstGeom>
          <a:solidFill>
            <a:srgbClr val="CCC4EC"/>
          </a:solidFill>
          <a:ln w="12700" cap="flat" cmpd="sng">
            <a:noFill/>
            <a:prstDash val="solid"/>
            <a:miter/>
          </a:ln>
        </p:spPr>
      </p:sp>
      <p:sp>
        <p:nvSpPr>
          <p:cNvPr id="89" name="Rectangle"/>
          <p:cNvSpPr>
            <a:spLocks/>
          </p:cNvSpPr>
          <p:nvPr/>
        </p:nvSpPr>
        <p:spPr>
          <a:xfrm>
            <a:off x="10171747" y="2304693"/>
            <a:ext cx="3260765" cy="35433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Local Template Matching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0" name="Rectangle"/>
          <p:cNvSpPr>
            <a:spLocks/>
          </p:cNvSpPr>
          <p:nvPr/>
        </p:nvSpPr>
        <p:spPr>
          <a:xfrm>
            <a:off x="10171747" y="2795110"/>
            <a:ext cx="3664862" cy="145160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Extracted facial features are compared against locally stored authorised user templates in secure onboard database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1" name="Rectangle"/>
          <p:cNvSpPr>
            <a:spLocks/>
          </p:cNvSpPr>
          <p:nvPr/>
        </p:nvSpPr>
        <p:spPr>
          <a:xfrm>
            <a:off x="6280189" y="5360789"/>
            <a:ext cx="226814" cy="2834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0"/>
                <a:cs typeface="Playfair Display Light" pitchFamily="34" charset="0"/>
              </a:rPr>
              <a:t>03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2" name="Rectangle"/>
          <p:cNvSpPr>
            <a:spLocks/>
          </p:cNvSpPr>
          <p:nvPr/>
        </p:nvSpPr>
        <p:spPr>
          <a:xfrm>
            <a:off x="6280189" y="5715833"/>
            <a:ext cx="7556420" cy="30480"/>
          </a:xfrm>
          <a:prstGeom prst="rect">
            <a:avLst/>
          </a:prstGeom>
          <a:solidFill>
            <a:srgbClr val="B4DAE4"/>
          </a:solidFill>
          <a:ln w="12700" cap="flat" cmpd="sng">
            <a:noFill/>
            <a:prstDash val="solid"/>
            <a:miter/>
          </a:ln>
        </p:spPr>
      </p:sp>
      <p:sp>
        <p:nvSpPr>
          <p:cNvPr id="93" name="Rectangle"/>
          <p:cNvSpPr>
            <a:spLocks/>
          </p:cNvSpPr>
          <p:nvPr/>
        </p:nvSpPr>
        <p:spPr>
          <a:xfrm>
            <a:off x="6280189" y="5890141"/>
            <a:ext cx="3130748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Access Control Decision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4" name="Rectangle"/>
          <p:cNvSpPr>
            <a:spLocks/>
          </p:cNvSpPr>
          <p:nvPr/>
        </p:nvSpPr>
        <p:spPr>
          <a:xfrm>
            <a:off x="6280189" y="6380559"/>
            <a:ext cx="755642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Upon successful recognition within threshold parameters, relay module triggers electronic door lock to grant secure access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506775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4630401" cy="258794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02" name="Rectangle"/>
          <p:cNvSpPr>
            <a:spLocks/>
          </p:cNvSpPr>
          <p:nvPr/>
        </p:nvSpPr>
        <p:spPr>
          <a:xfrm>
            <a:off x="658654" y="2870240"/>
            <a:ext cx="6037183" cy="47053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Hardware &amp; Software Components</a:t>
            </a:r>
            <a:endParaRPr lang="zh-CN" altLang="en-US" sz="2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3" name="Rectangle"/>
          <p:cNvSpPr>
            <a:spLocks/>
          </p:cNvSpPr>
          <p:nvPr/>
        </p:nvSpPr>
        <p:spPr>
          <a:xfrm>
            <a:off x="658654" y="3740587"/>
            <a:ext cx="3162895" cy="35278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Hardware Specifications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4" name="Rounded rectangle"/>
          <p:cNvSpPr>
            <a:spLocks/>
          </p:cNvSpPr>
          <p:nvPr/>
        </p:nvSpPr>
        <p:spPr>
          <a:xfrm>
            <a:off x="658654" y="4305062"/>
            <a:ext cx="6426994" cy="1506379"/>
          </a:xfrm>
          <a:prstGeom prst="roundRect">
            <a:avLst>
              <a:gd name="adj" fmla="val 5250"/>
            </a:avLst>
          </a:prstGeom>
          <a:solidFill>
            <a:srgbClr val="FFFAF6"/>
          </a:solidFill>
          <a:ln w="22860" cap="flat" cmpd="sng">
            <a:solidFill>
              <a:srgbClr val="E1C2C2"/>
            </a:solidFill>
            <a:prstDash val="solid"/>
            <a:round/>
          </a:ln>
          <a:effectLst>
            <a:outerShdw dist="16510" dir="2700000" algn="bl" rotWithShape="0">
              <a:srgbClr val="E1C2C2">
                <a:alpha val="99607"/>
              </a:srgbClr>
            </a:outerShdw>
          </a:effectLst>
        </p:spPr>
      </p:sp>
      <p:sp>
        <p:nvSpPr>
          <p:cNvPr id="105" name="Rectangle"/>
          <p:cNvSpPr>
            <a:spLocks/>
          </p:cNvSpPr>
          <p:nvPr/>
        </p:nvSpPr>
        <p:spPr>
          <a:xfrm>
            <a:off x="869633" y="4516041"/>
            <a:ext cx="2352675" cy="29408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ESP32-CAM Module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6" name="Rectangle"/>
          <p:cNvSpPr>
            <a:spLocks/>
          </p:cNvSpPr>
          <p:nvPr/>
        </p:nvSpPr>
        <p:spPr>
          <a:xfrm>
            <a:off x="869633" y="4998244"/>
            <a:ext cx="6005036" cy="60221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Dual-core MCU with OV2640 camera sensor and PSRAM for efficient image processing and storage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7" name="Rounded rectangle"/>
          <p:cNvSpPr>
            <a:spLocks/>
          </p:cNvSpPr>
          <p:nvPr/>
        </p:nvSpPr>
        <p:spPr>
          <a:xfrm>
            <a:off x="658654" y="5999559"/>
            <a:ext cx="6426994" cy="1506378"/>
          </a:xfrm>
          <a:prstGeom prst="roundRect">
            <a:avLst>
              <a:gd name="adj" fmla="val 5250"/>
            </a:avLst>
          </a:prstGeom>
          <a:solidFill>
            <a:srgbClr val="FFFAF6"/>
          </a:solidFill>
          <a:ln w="22860" cap="flat" cmpd="sng">
            <a:solidFill>
              <a:srgbClr val="CCC4EC"/>
            </a:solidFill>
            <a:prstDash val="solid"/>
            <a:round/>
          </a:ln>
          <a:effectLst>
            <a:outerShdw dist="16510" dir="2700000" algn="bl" rotWithShape="0">
              <a:srgbClr val="CCC4EC">
                <a:alpha val="99607"/>
              </a:srgbClr>
            </a:outerShdw>
          </a:effectLst>
        </p:spPr>
      </p:sp>
      <p:sp>
        <p:nvSpPr>
          <p:cNvPr id="108" name="Rectangle"/>
          <p:cNvSpPr>
            <a:spLocks/>
          </p:cNvSpPr>
          <p:nvPr/>
        </p:nvSpPr>
        <p:spPr>
          <a:xfrm>
            <a:off x="869633" y="6210538"/>
            <a:ext cx="2352675" cy="29408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Control &amp; Power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9" name="Rectangle"/>
          <p:cNvSpPr>
            <a:spLocks/>
          </p:cNvSpPr>
          <p:nvPr/>
        </p:nvSpPr>
        <p:spPr>
          <a:xfrm>
            <a:off x="869633" y="6692741"/>
            <a:ext cx="6005036" cy="60221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Relay module for door lock control with 5V DC power supply ensuring stable operation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0" name="Rectangle"/>
          <p:cNvSpPr>
            <a:spLocks/>
          </p:cNvSpPr>
          <p:nvPr/>
        </p:nvSpPr>
        <p:spPr>
          <a:xfrm>
            <a:off x="7552373" y="3740587"/>
            <a:ext cx="2823210" cy="35278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Software Stack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1" name="Rounded rectangle"/>
          <p:cNvSpPr>
            <a:spLocks/>
          </p:cNvSpPr>
          <p:nvPr/>
        </p:nvSpPr>
        <p:spPr>
          <a:xfrm>
            <a:off x="7552373" y="4305062"/>
            <a:ext cx="6426993" cy="1506379"/>
          </a:xfrm>
          <a:prstGeom prst="roundRect">
            <a:avLst>
              <a:gd name="adj" fmla="val 5250"/>
            </a:avLst>
          </a:prstGeom>
          <a:solidFill>
            <a:srgbClr val="FFFAF6"/>
          </a:solidFill>
          <a:ln w="22860" cap="flat" cmpd="sng">
            <a:solidFill>
              <a:srgbClr val="E1C2C2"/>
            </a:solidFill>
            <a:prstDash val="solid"/>
            <a:round/>
          </a:ln>
          <a:effectLst>
            <a:outerShdw dist="16510" dir="2700000" algn="bl" rotWithShape="0">
              <a:srgbClr val="E1C2C2">
                <a:alpha val="99607"/>
              </a:srgbClr>
            </a:outerShdw>
          </a:effectLst>
        </p:spPr>
      </p:sp>
      <p:sp>
        <p:nvSpPr>
          <p:cNvPr id="112" name="Rectangle"/>
          <p:cNvSpPr>
            <a:spLocks/>
          </p:cNvSpPr>
          <p:nvPr/>
        </p:nvSpPr>
        <p:spPr>
          <a:xfrm>
            <a:off x="7763351" y="4516041"/>
            <a:ext cx="2888336" cy="29408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Development Environment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3" name="Rectangle"/>
          <p:cNvSpPr>
            <a:spLocks/>
          </p:cNvSpPr>
          <p:nvPr/>
        </p:nvSpPr>
        <p:spPr>
          <a:xfrm>
            <a:off x="7763351" y="4998244"/>
            <a:ext cx="6005036" cy="60221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Arduino IDE with C++ programming and ESP-WHO library integration for face detection and recognition algorithms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4" name="Rounded rectangle"/>
          <p:cNvSpPr>
            <a:spLocks/>
          </p:cNvSpPr>
          <p:nvPr/>
        </p:nvSpPr>
        <p:spPr>
          <a:xfrm>
            <a:off x="7552373" y="5999559"/>
            <a:ext cx="6426993" cy="1506378"/>
          </a:xfrm>
          <a:prstGeom prst="roundRect">
            <a:avLst>
              <a:gd name="adj" fmla="val 5250"/>
            </a:avLst>
          </a:prstGeom>
          <a:solidFill>
            <a:srgbClr val="FFFAF6"/>
          </a:solidFill>
          <a:ln w="22860" cap="flat" cmpd="sng">
            <a:solidFill>
              <a:srgbClr val="CCC4EC"/>
            </a:solidFill>
            <a:prstDash val="solid"/>
            <a:round/>
          </a:ln>
          <a:effectLst>
            <a:outerShdw dist="16510" dir="2700000" algn="bl" rotWithShape="0">
              <a:srgbClr val="CCC4EC">
                <a:alpha val="99607"/>
              </a:srgbClr>
            </a:outerShdw>
          </a:effectLst>
        </p:spPr>
      </p:sp>
      <p:sp>
        <p:nvSpPr>
          <p:cNvPr id="115" name="Rectangle"/>
          <p:cNvSpPr>
            <a:spLocks/>
          </p:cNvSpPr>
          <p:nvPr/>
        </p:nvSpPr>
        <p:spPr>
          <a:xfrm>
            <a:off x="7763351" y="6210538"/>
            <a:ext cx="2352675" cy="29408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Testing Framework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6" name="Rectangle"/>
          <p:cNvSpPr>
            <a:spLocks/>
          </p:cNvSpPr>
          <p:nvPr/>
        </p:nvSpPr>
        <p:spPr>
          <a:xfrm>
            <a:off x="7763351" y="6692741"/>
            <a:ext cx="6005036" cy="60221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Python simulation environment for workflow validation and system performance evaluation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792916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4630401" cy="311872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4" name="Rectangle"/>
          <p:cNvSpPr>
            <a:spLocks/>
          </p:cNvSpPr>
          <p:nvPr/>
        </p:nvSpPr>
        <p:spPr>
          <a:xfrm>
            <a:off x="793790" y="3469838"/>
            <a:ext cx="6372820" cy="566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Face Recognition Process Flow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25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790" y="4291965"/>
            <a:ext cx="4347567" cy="90725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6" name="Rectangle"/>
          <p:cNvSpPr>
            <a:spLocks/>
          </p:cNvSpPr>
          <p:nvPr/>
        </p:nvSpPr>
        <p:spPr>
          <a:xfrm>
            <a:off x="1020603" y="5426035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Enrollment Phase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7" name="Rectangle"/>
          <p:cNvSpPr>
            <a:spLocks/>
          </p:cNvSpPr>
          <p:nvPr/>
        </p:nvSpPr>
        <p:spPr>
          <a:xfrm>
            <a:off x="1020603" y="5916454"/>
            <a:ext cx="3893938" cy="14516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Multiple face images captured, feature vectors extracted using ESP-WHO, then averaged to create unique template stored locally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28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1356" y="4291965"/>
            <a:ext cx="4347567" cy="90725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9" name="Rectangle"/>
          <p:cNvSpPr>
            <a:spLocks/>
          </p:cNvSpPr>
          <p:nvPr/>
        </p:nvSpPr>
        <p:spPr>
          <a:xfrm>
            <a:off x="5368171" y="5426035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Detection &amp; Analysis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0" name="Rectangle"/>
          <p:cNvSpPr>
            <a:spLocks/>
          </p:cNvSpPr>
          <p:nvPr/>
        </p:nvSpPr>
        <p:spPr>
          <a:xfrm>
            <a:off x="5368171" y="5916454"/>
            <a:ext cx="3893938" cy="14516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Real-time face detection extracts features from live camera feed for comparison against enrolled user database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31" name="Image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8924" y="4291965"/>
            <a:ext cx="4347567" cy="90725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32" name="Rectangle"/>
          <p:cNvSpPr>
            <a:spLocks/>
          </p:cNvSpPr>
          <p:nvPr/>
        </p:nvSpPr>
        <p:spPr>
          <a:xfrm>
            <a:off x="9715738" y="5426035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Access Decision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3" name="Rectangle"/>
          <p:cNvSpPr>
            <a:spLocks/>
          </p:cNvSpPr>
          <p:nvPr/>
        </p:nvSpPr>
        <p:spPr>
          <a:xfrm>
            <a:off x="9715738" y="5916454"/>
            <a:ext cx="3893939" cy="14516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Template matching within threshold parameters triggers door unlock, maintaining privacy through offline processing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970680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>
            <a:spLocks/>
          </p:cNvSpPr>
          <p:nvPr/>
        </p:nvSpPr>
        <p:spPr>
          <a:xfrm>
            <a:off x="740331" y="581739"/>
            <a:ext cx="5868353" cy="52887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30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Implementation &amp; Integration</a:t>
            </a:r>
            <a:endParaRPr lang="zh-CN" altLang="en-US" sz="3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1" name="Rounded rectangle"/>
          <p:cNvSpPr>
            <a:spLocks/>
          </p:cNvSpPr>
          <p:nvPr/>
        </p:nvSpPr>
        <p:spPr>
          <a:xfrm>
            <a:off x="740331" y="1698784"/>
            <a:ext cx="105727" cy="105727"/>
          </a:xfrm>
          <a:prstGeom prst="roundRect">
            <a:avLst>
              <a:gd name="adj" fmla="val 432430"/>
            </a:avLst>
          </a:prstGeom>
          <a:solidFill>
            <a:srgbClr val="E1C2C2"/>
          </a:solidFill>
          <a:ln w="12700" cap="flat" cmpd="sng">
            <a:noFill/>
            <a:prstDash val="solid"/>
            <a:miter/>
          </a:ln>
        </p:spPr>
      </p:sp>
      <p:sp>
        <p:nvSpPr>
          <p:cNvPr id="142" name="Rectangle"/>
          <p:cNvSpPr>
            <a:spLocks/>
          </p:cNvSpPr>
          <p:nvPr/>
        </p:nvSpPr>
        <p:spPr>
          <a:xfrm>
            <a:off x="1057513" y="1586389"/>
            <a:ext cx="2644258" cy="33051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Hardware Integration</a:t>
            </a:r>
            <a:endParaRPr lang="zh-CN" altLang="en-US" sz="2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3" name="Rectangle"/>
          <p:cNvSpPr>
            <a:spLocks/>
          </p:cNvSpPr>
          <p:nvPr/>
        </p:nvSpPr>
        <p:spPr>
          <a:xfrm>
            <a:off x="1057513" y="2128361"/>
            <a:ext cx="5999678" cy="6769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Systematic connection of ESP32-CAM to relay module and electronic door lock with proper power distribution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4" name="Rounded rectangle"/>
          <p:cNvSpPr>
            <a:spLocks/>
          </p:cNvSpPr>
          <p:nvPr/>
        </p:nvSpPr>
        <p:spPr>
          <a:xfrm>
            <a:off x="740331" y="3340775"/>
            <a:ext cx="105727" cy="105727"/>
          </a:xfrm>
          <a:prstGeom prst="roundRect">
            <a:avLst>
              <a:gd name="adj" fmla="val 432430"/>
            </a:avLst>
          </a:prstGeom>
          <a:solidFill>
            <a:srgbClr val="CCC4EC"/>
          </a:solidFill>
          <a:ln w="12700" cap="flat" cmpd="sng">
            <a:noFill/>
            <a:prstDash val="solid"/>
            <a:miter/>
          </a:ln>
        </p:spPr>
      </p:sp>
      <p:sp>
        <p:nvSpPr>
          <p:cNvPr id="145" name="Rectangle"/>
          <p:cNvSpPr>
            <a:spLocks/>
          </p:cNvSpPr>
          <p:nvPr/>
        </p:nvSpPr>
        <p:spPr>
          <a:xfrm>
            <a:off x="1057513" y="3228379"/>
            <a:ext cx="2842260" cy="33051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Software Configuration</a:t>
            </a:r>
            <a:endParaRPr lang="zh-CN" altLang="en-US" sz="2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6" name="Rectangle"/>
          <p:cNvSpPr>
            <a:spLocks/>
          </p:cNvSpPr>
          <p:nvPr/>
        </p:nvSpPr>
        <p:spPr>
          <a:xfrm>
            <a:off x="1057513" y="3770352"/>
            <a:ext cx="5999678" cy="67698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Camera initialisation and ESP-WHO library integration within Arduino IDE development environment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7" name="Rounded rectangle"/>
          <p:cNvSpPr>
            <a:spLocks/>
          </p:cNvSpPr>
          <p:nvPr/>
        </p:nvSpPr>
        <p:spPr>
          <a:xfrm>
            <a:off x="740331" y="4982766"/>
            <a:ext cx="105727" cy="105727"/>
          </a:xfrm>
          <a:prstGeom prst="roundRect">
            <a:avLst>
              <a:gd name="adj" fmla="val 432430"/>
            </a:avLst>
          </a:prstGeom>
          <a:solidFill>
            <a:srgbClr val="B4DAE4"/>
          </a:solidFill>
          <a:ln w="12700" cap="flat" cmpd="sng">
            <a:noFill/>
            <a:prstDash val="solid"/>
            <a:miter/>
          </a:ln>
        </p:spPr>
      </p:sp>
      <p:sp>
        <p:nvSpPr>
          <p:cNvPr id="148" name="Rectangle"/>
          <p:cNvSpPr>
            <a:spLocks/>
          </p:cNvSpPr>
          <p:nvPr/>
        </p:nvSpPr>
        <p:spPr>
          <a:xfrm>
            <a:off x="1057513" y="4870371"/>
            <a:ext cx="2644258" cy="33051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Testing Protocol</a:t>
            </a:r>
            <a:endParaRPr lang="zh-CN" altLang="en-US" sz="2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9" name="Rectangle"/>
          <p:cNvSpPr>
            <a:spLocks/>
          </p:cNvSpPr>
          <p:nvPr/>
        </p:nvSpPr>
        <p:spPr>
          <a:xfrm>
            <a:off x="1057513" y="5412343"/>
            <a:ext cx="5999678" cy="67698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Python simulation validates complete workflow before deployment with comprehensive relay logic testing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50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80828" y="1586389"/>
            <a:ext cx="6316860" cy="63168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698882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"/>
          <p:cNvSpPr>
            <a:spLocks/>
          </p:cNvSpPr>
          <p:nvPr/>
        </p:nvSpPr>
        <p:spPr>
          <a:xfrm>
            <a:off x="793790" y="1883688"/>
            <a:ext cx="7132796" cy="566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Performance Results &amp; Evaluation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8" name="Rectangle"/>
          <p:cNvSpPr>
            <a:spLocks/>
          </p:cNvSpPr>
          <p:nvPr/>
        </p:nvSpPr>
        <p:spPr>
          <a:xfrm>
            <a:off x="793790" y="3017639"/>
            <a:ext cx="3048000" cy="74842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&gt;90%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9" name="Rectangle"/>
          <p:cNvSpPr>
            <a:spLocks/>
          </p:cNvSpPr>
          <p:nvPr/>
        </p:nvSpPr>
        <p:spPr>
          <a:xfrm>
            <a:off x="793790" y="4049435"/>
            <a:ext cx="3048000" cy="70865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Good Lighting Accuracy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0" name="Rectangle"/>
          <p:cNvSpPr>
            <a:spLocks/>
          </p:cNvSpPr>
          <p:nvPr/>
        </p:nvSpPr>
        <p:spPr>
          <a:xfrm>
            <a:off x="793790" y="4894183"/>
            <a:ext cx="3048000" cy="14516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Excellent recognition performance under optimal illumination conditions with reliable user distinction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1" name="Rectangle"/>
          <p:cNvSpPr>
            <a:spLocks/>
          </p:cNvSpPr>
          <p:nvPr/>
        </p:nvSpPr>
        <p:spPr>
          <a:xfrm>
            <a:off x="4125278" y="3017639"/>
            <a:ext cx="3048119" cy="74842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~80%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2" name="Rectangle"/>
          <p:cNvSpPr>
            <a:spLocks/>
          </p:cNvSpPr>
          <p:nvPr/>
        </p:nvSpPr>
        <p:spPr>
          <a:xfrm>
            <a:off x="4132302" y="4049435"/>
            <a:ext cx="3034070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Low Light Performance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3" name="Rectangle"/>
          <p:cNvSpPr>
            <a:spLocks/>
          </p:cNvSpPr>
          <p:nvPr/>
        </p:nvSpPr>
        <p:spPr>
          <a:xfrm>
            <a:off x="4125278" y="4539853"/>
            <a:ext cx="3048119" cy="145160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Maintained accuracy in challenging lighting environments demonstrating system robustness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4" name="Rectangle"/>
          <p:cNvSpPr>
            <a:spLocks/>
          </p:cNvSpPr>
          <p:nvPr/>
        </p:nvSpPr>
        <p:spPr>
          <a:xfrm>
            <a:off x="7456883" y="3017639"/>
            <a:ext cx="3048118" cy="74842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&lt;2s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5" name="Rectangle"/>
          <p:cNvSpPr>
            <a:spLocks/>
          </p:cNvSpPr>
          <p:nvPr/>
        </p:nvSpPr>
        <p:spPr>
          <a:xfrm>
            <a:off x="7563326" y="4049435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Response Time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6" name="Rectangle"/>
          <p:cNvSpPr>
            <a:spLocks/>
          </p:cNvSpPr>
          <p:nvPr/>
        </p:nvSpPr>
        <p:spPr>
          <a:xfrm>
            <a:off x="7456883" y="4539853"/>
            <a:ext cx="3048118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Ultra-fast detection to unlock sequence ensuring seamless user experience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7" name="Rectangle"/>
          <p:cNvSpPr>
            <a:spLocks/>
          </p:cNvSpPr>
          <p:nvPr/>
        </p:nvSpPr>
        <p:spPr>
          <a:xfrm>
            <a:off x="10788491" y="3017639"/>
            <a:ext cx="3048118" cy="74842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160mA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8" name="Rectangle"/>
          <p:cNvSpPr>
            <a:spLocks/>
          </p:cNvSpPr>
          <p:nvPr/>
        </p:nvSpPr>
        <p:spPr>
          <a:xfrm>
            <a:off x="10788491" y="4049435"/>
            <a:ext cx="3048118" cy="70865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Peak Power Consumption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9" name="Rectangle"/>
          <p:cNvSpPr>
            <a:spLocks/>
          </p:cNvSpPr>
          <p:nvPr/>
        </p:nvSpPr>
        <p:spPr>
          <a:xfrm>
            <a:off x="10788491" y="4894183"/>
            <a:ext cx="3048118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Efficient power usage suitable for battery-powered deployment scenarios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825025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13</TotalTime>
  <Words>663</Words>
  <Application>Microsoft Office PowerPoint</Application>
  <PresentationFormat>Custom</PresentationFormat>
  <Paragraphs>107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 K Rao</cp:lastModifiedBy>
  <cp:revision>2</cp:revision>
  <dcterms:created xsi:type="dcterms:W3CDTF">2025-09-17T10:41:09Z</dcterms:created>
  <dcterms:modified xsi:type="dcterms:W3CDTF">2025-09-25T08:18:36Z</dcterms:modified>
</cp:coreProperties>
</file>